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97" r:id="rId13"/>
    <p:sldId id="529" r:id="rId14"/>
    <p:sldId id="545" r:id="rId15"/>
    <p:sldId id="478" r:id="rId16"/>
    <p:sldId id="582" r:id="rId17"/>
    <p:sldId id="593" r:id="rId18"/>
    <p:sldId id="571" r:id="rId19"/>
    <p:sldId id="527" r:id="rId20"/>
    <p:sldId id="542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4" r:id="rId29"/>
    <p:sldId id="555" r:id="rId30"/>
    <p:sldId id="509" r:id="rId31"/>
    <p:sldId id="526" r:id="rId32"/>
    <p:sldId id="599" r:id="rId33"/>
    <p:sldId id="524" r:id="rId34"/>
    <p:sldId id="594" r:id="rId35"/>
    <p:sldId id="596" r:id="rId36"/>
    <p:sldId id="483" r:id="rId37"/>
    <p:sldId id="510" r:id="rId38"/>
    <p:sldId id="474" r:id="rId39"/>
    <p:sldId id="575" r:id="rId40"/>
    <p:sldId id="600" r:id="rId41"/>
    <p:sldId id="576" r:id="rId42"/>
    <p:sldId id="570" r:id="rId43"/>
    <p:sldId id="565" r:id="rId44"/>
    <p:sldId id="535" r:id="rId45"/>
    <p:sldId id="541" r:id="rId46"/>
    <p:sldId id="598" r:id="rId47"/>
    <p:sldId id="567" r:id="rId48"/>
    <p:sldId id="543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나눔스퀘어" panose="020B0600000101010101" pitchFamily="50" charset="-127"/>
      <p:regular r:id="rId52"/>
      <p:bold r:id="rId53"/>
      <p:italic r:id="rId54"/>
      <p:boldItalic r:id="rId55"/>
    </p:embeddedFont>
    <p:embeddedFont>
      <p:font typeface="나눔스퀘어 Bold" panose="020B0600000101010101" pitchFamily="50" charset="-127"/>
      <p:regular r:id="rId56"/>
      <p:bold r:id="rId57"/>
      <p:italic r:id="rId58"/>
      <p:boldItalic r:id="rId59"/>
    </p:embeddedFont>
    <p:embeddedFont>
      <p:font typeface="나눔스퀘어 ExtraBold" panose="020B0600000101010101" pitchFamily="50" charset="-127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74074" autoAdjust="0"/>
  </p:normalViewPr>
  <p:slideViewPr>
    <p:cSldViewPr snapToGrid="0">
      <p:cViewPr varScale="1">
        <p:scale>
          <a:sx n="89" d="100"/>
          <a:sy n="89" d="100"/>
        </p:scale>
        <p:origin x="1800" y="8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안녕하십니까</a:t>
            </a:r>
            <a:r>
              <a:rPr kumimoji="1" lang="en-US" altLang="ko-KR"/>
              <a:t>? </a:t>
            </a:r>
            <a:r>
              <a:rPr kumimoji="1" lang="ko-KR" altLang="en-US"/>
              <a:t>카이스트 지식서비스공학 대학원 석사과정 재학중인 이천솔입니다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저는 </a:t>
            </a:r>
            <a:r>
              <a:rPr kumimoji="1" lang="en-US" altLang="ko-KR"/>
              <a:t>“</a:t>
            </a:r>
            <a:r>
              <a:rPr kumimoji="1" lang="ko-KR" altLang="en-US"/>
              <a:t>영화 경험을 이용하는 향상된 그래프 기반의 영화 추천 시스템</a:t>
            </a:r>
            <a:r>
              <a:rPr kumimoji="1" lang="en-US" altLang="ko-KR"/>
              <a:t>”</a:t>
            </a:r>
            <a:r>
              <a:rPr kumimoji="1" lang="ko-KR" altLang="en-US"/>
              <a:t>이라는 주제로 연구를 진행했습니다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영화에 관련된 문헌에서 자주 사용되는 </a:t>
            </a:r>
            <a:r>
              <a:rPr kumimoji="1" lang="en-US" altLang="en-US"/>
              <a:t>Cinematic Experience</a:t>
            </a:r>
            <a:r>
              <a:rPr kumimoji="1" lang="ko-KR" altLang="en-US"/>
              <a:t>라는 개념을 추천시스템에 반영하여 성능이 될 수 있음을 말씀드릴 예정입니다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사용되는 기술은 </a:t>
            </a:r>
            <a:r>
              <a:rPr kumimoji="1" lang="en-US" altLang="ko-KR"/>
              <a:t>GNN, </a:t>
            </a:r>
            <a:r>
              <a:rPr kumimoji="1" lang="ko-KR" altLang="en-US"/>
              <a:t>추천시스템</a:t>
            </a:r>
            <a:r>
              <a:rPr kumimoji="1" lang="en-US" altLang="ko-KR"/>
              <a:t>, </a:t>
            </a:r>
            <a:r>
              <a:rPr kumimoji="1" lang="ko-KR" altLang="en-US"/>
              <a:t>감성분석</a:t>
            </a:r>
            <a:r>
              <a:rPr kumimoji="1" lang="en-US" altLang="ko-KR"/>
              <a:t>, </a:t>
            </a:r>
            <a:r>
              <a:rPr kumimoji="1" lang="ko-KR" altLang="en-US"/>
              <a:t>감정분석</a:t>
            </a:r>
            <a:r>
              <a:rPr kumimoji="1" lang="en-US" altLang="ko-KR"/>
              <a:t>, BERT</a:t>
            </a:r>
            <a:r>
              <a:rPr kumimoji="1" lang="ko-KR" altLang="en-US"/>
              <a:t>가 있겠습니다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입력으로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평점을 출력으로 사용함으로써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학습시킨다면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만으로도 추천을 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관련 연구의 성능을 더 개선하고자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completion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위해 사용되는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대표적인 형태는 크게 노드 기반과 그래프 기반의 방식으로 나뉩니다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사용자와 아이템 각각에 집중하여 서브트리 임베딩을 만들고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dot-product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평점을 예측하는 형태입니다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기반으로 집중하다보니 사용자와 아이템 노드 간의 관계 정보가 제대로 반영되지 못한다는 단점이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서브그래프 단위로 임베딩을 진행하여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모델을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matrix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변형한 후 그래프 오토인코더를 사용하여 누락된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레벨의 임베딩 방식을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하는 모델입니다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정보라 함은 사용자의 나이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성별과 같은 개인정보가 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영화의 장르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출시년도와 같은 메타정보가 사용됩니다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개선한 모델이 작년에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이름으로 등장했습니다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평점 예측을 진행하는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서브그래프 단위의 임베딩을 진행하며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하지 않습니다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저자는 사이드 정보를 안쓰고 좋은 성능을 보여주었지만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성능이 더 향상될 수 있다는 가능성을 남겨놨고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향상될지는 아직 밝혀진바가 없습니다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프레임워크는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데이터셋에서 리뷰와 평점 데이터를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통해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추출하고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특성상 스케일이 정해져 있지 않은데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정규화합니다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얻든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emotion, rating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그래프 모델에 입력한다면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정보들이 집약된 임베딩 벡터가 추출되고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평점 예측을 진행합니다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모델과 평점 스케일 전처리 과정에 대해서는 뒷 페이지에서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 얻고 이를 평점 예측에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서브그래프 단위의 임베딩을 진행하고 평점 예측을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정보만 입력으로 받았지만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리뷰로부터 얻은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추가하여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반영한 임베딩을 얻고 이를 통해 평점 예측 결과를 확인해볼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 이렇게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레이블로 표현할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15~20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까지의 레이블을 가지고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그래프 인코더 내부에서는 각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대해 독립적인 인접행렬을 구축하고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알고리즘에서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유사하게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구축하여 입력하였고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특성에 맞도록 서브그래프를 추출하는 부분을 변형했고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집약한 임베딩을 학습에 사용하도록 구현했습니다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데이터셋을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리뷰가 동시에 존재하는 데이터를 가지고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 선정한 이유는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추천시스템에서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movielens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벤치마크 데이터셋은 평점 스케일이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 단위로 구성됩니다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이렇게 독특한 평점 시스템 방식을 도입하고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7.9348, 4/5, B+, 6/10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처럼 각자 본인 만의 기준에 따라 자유롭게 평점을 남길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스케일이 다른 평점데이터들이 정제가 필요할 뿐만 아니라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실무의 데이터와 가장 유사하다고 판단했고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연구의 모델이 해당 데이터에도 적용할 수 있음을 보이려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전처리는 다음과 같은 기준으로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그룹은 다음과 같은 기준으로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부여했고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9,794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사용자를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정보는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17,614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데이터를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추천시스템 데이터처럼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사용자들마다 남긴 리뷰의 개수는 롱테일 형태의 그래프를 띠고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 남긴 데이터에 대해서만 가지고 데이터를 구성했고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Cold-start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배제하고자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train/test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이전에 남겼던 로그 기록을 바탕으로 앞으로 볼 평점을 예측하는 방식으로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캐글에 있는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트레이닝셋을 사용하여 독립적인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학습시켰습니다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리뷰데이터를 입력하여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 이를 그래프의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정보로써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서치를 이용하여 비교 모델의 최고의 성능으로 결과를 분석하고자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collaborative filtering, SVD, SVD++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다음과 같은 하이퍼 파라미터 튜닝을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독특한 방식의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예측 평점과 실제 평점의 차이를 줄이는 형태로 학습되며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인접한 평점을 고려한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가까운 평점의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가까워지도록 학습합니다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점보다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 더 가깝도록 학습하는 방식인데 순서형의 데이터셋에 적합한 방식입니다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기존의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적용시켰다면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반영하여 데이터셋에 적합한 학습이 되도록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테이블은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방식이 전통적인 방식보다 더 좋은 성능을 내었고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평점에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향상을 확인해볼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CF, SVD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활용하는 데이터의 양이 늘어날수록 추천 성능이 향상되는 결과를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성능에 대한 이유를 확인해보기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ablation study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기반의 추천 방식의 한계를 확인해볼 수 있었고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모델에 둘다 유의미한 특성으로써 활용될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모두 사용하였을 때가 가장 좋음을 확인하였고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모델의 성능을 향상시키는데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이용될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28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서치를 진행했던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결과를 분석해보면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옵션으로써 사용할 수 있는데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경우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반영하면 성능이 더 개선된 반면에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않을 경우에는 성능이 더 하락함을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구현 과정에서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않을 경우엔 추가 정보들을 노이즈로 간주하는 것으로 해석할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연구에서의 시사점은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평점에 반영되지 않은 정보를 리뷰로부터 추출할 수 있었다는 점이고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결합했을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성능이 향상될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산업계에서도 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필요로 하고 있다는 점에서 실제 환경에서도 도움이 되는 연구로 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리뷰에서 직접 추출된 정보만을 이용하여 특성으로 사용하였기에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 포함되어 있는 다른 의미있는 특성들은 고려하지 않았습니다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개의 그래프를 활용하다보니 시간 복잡도 문제가 높아졌습니다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 업계에서 추천 성능과 효율성 면을 고려하고 있는 이유를 직접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work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자체를 임베딩한다면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풍부한 정보들이 벡터들에 반영될 것이라 생각했고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연구가 관심을 받고 있는데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그래프에 반영된 여러 연구 사례들이 등장할 것으로 보입니다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그래프 기반의 추천시스템에 반영될 수 있음을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유의미한 특성이 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그래프가 사용자와 아이템 간의 여러 관계 정보를 반영하기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그래프 기반의 방식에서 좋은 결과를 기대해볼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관계를 가지는 그래프는 다른 메타 정보로써 대체될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7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산업계에서는 개인화 마켓팅을 위해 고객의 경험을 필요로 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산업에서는 고객들이 영화를 보고 느끼는 심리학적인 정보인 감성과 감정의 데이터로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표현될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업계의 저널에서는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경험이라는 용어를 사용하고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영화경험이란 영화를 볼 때의 잊지 못할 경험들을 말하며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구체적으로 외부 환경적인 요소와 심리학적인 특성을 말합니다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여기서 후자인 심리학적인 특성에 집중하였고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특성에 주목했습니다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분야는 아직 충분히 연구가 되지 않았으며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자체로만으로는 제한된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범위를 가지고 있기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근본적인 추천의 한계가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정보가 추출된다면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이들이 의미있는 특성으로써 사용될 것이라 가정했습니다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영화경험에 대해 주목하고 있는 산업계의 사례를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사례가 있는데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향상시키기 위해 감정분석을 사용한다고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피드백을 얻어서 감정분석을 진행해 이를 사업에 적용하는 형태로 진행하고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Amazon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경험을 반영하기 위해 리뷰로부터 감성분석을 진행한다고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Youtube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프리미엄 고객들에 한하여 지속적인 피드백을 요청하고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감정의 요소가 담긴 피드백을 요청하고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산업계에서도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관심을 가지고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연구에 대한 니즈가 있음을 말씀드리려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페이지에서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용어를 말씀드렸는데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연구에서는 둘의 용어를 혼동하며 사용하고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연구에서는 둘의 용어를 다른 개념으로 정의하였기에 그 의미를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사용자의 긍정 또는 부정에 대한 심리요소를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구분한 데이터로써 숫자가 커질수록 긍정을 나타내는 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순서가 있는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심리적인 감정을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구분하였으며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즐거움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슬픔 과 같은 범주형태의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Question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구상했습니다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영화경험을 모델에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향상이 있는지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반영한 모델 중에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모델이 평점 예측을 잘하는지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감성분석을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데이터를 감성사전과 통계적인 방법을 통해 감성분석을 진행하고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평점과 결합하여 새로운 평점을 만듭니다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평점은 추천시스템 기술에 입력으로 들어가며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비정형 데이터이므로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수치화 시킬 수 있다면 정교한 추천이 가능하고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정형 데이터로 변형했을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추천 방법을 적용할 수 있다고 언급했습니다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user or item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subgraph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150536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GCMC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879893" y="1780445"/>
            <a:ext cx="1084340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066970" y="3445669"/>
            <a:ext cx="1098259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427339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2809349" y="4087698"/>
            <a:ext cx="1008565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2809349" y="2822413"/>
            <a:ext cx="1008565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15428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165229" y="3372016"/>
            <a:ext cx="644120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165229" y="3842912"/>
            <a:ext cx="644120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3817914" y="4430387"/>
            <a:ext cx="609425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5955608" y="4430387"/>
            <a:ext cx="60942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5955609" y="3653494"/>
            <a:ext cx="609424" cy="549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02047" y="3778452"/>
            <a:ext cx="445322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436652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654545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5955609" y="3084765"/>
            <a:ext cx="60942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45061" y="3778452"/>
            <a:ext cx="39159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75570" y="3779037"/>
            <a:ext cx="378975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CECBFE-B2EF-4DA3-BEF5-1610B295A044}"/>
              </a:ext>
            </a:extLst>
          </p:cNvPr>
          <p:cNvGrpSpPr/>
          <p:nvPr/>
        </p:nvGrpSpPr>
        <p:grpSpPr>
          <a:xfrm>
            <a:off x="4383801" y="2781050"/>
            <a:ext cx="1617211" cy="1178820"/>
            <a:chOff x="4383801" y="2789676"/>
            <a:chExt cx="1617211" cy="117882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2FD179-0B8E-4482-BB7A-4C6BC52AFC55}"/>
                </a:ext>
              </a:extLst>
            </p:cNvPr>
            <p:cNvSpPr/>
            <p:nvPr/>
          </p:nvSpPr>
          <p:spPr>
            <a:xfrm>
              <a:off x="4427340" y="2850076"/>
              <a:ext cx="1528269" cy="48663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ea typeface="나눔스퀘어 ExtraBold" panose="020B0600000101010101" pitchFamily="50" charset="-127"/>
                </a:rPr>
                <a:t>Sentiment</a:t>
              </a:r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6BE964F-C6E5-4618-8B93-BA46A411C1D1}"/>
                </a:ext>
              </a:extLst>
            </p:cNvPr>
            <p:cNvSpPr/>
            <p:nvPr/>
          </p:nvSpPr>
          <p:spPr>
            <a:xfrm>
              <a:off x="4427340" y="3421311"/>
              <a:ext cx="1528269" cy="481618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ea typeface="나눔스퀘어 ExtraBold" panose="020B0600000101010101" pitchFamily="50" charset="-127"/>
                </a:rPr>
                <a:t>Emotion</a:t>
              </a:r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C5ABEBA-BE2A-4CAD-A953-4740E307AD71}"/>
                </a:ext>
              </a:extLst>
            </p:cNvPr>
            <p:cNvSpPr/>
            <p:nvPr/>
          </p:nvSpPr>
          <p:spPr>
            <a:xfrm>
              <a:off x="4383801" y="2789676"/>
              <a:ext cx="1617211" cy="11788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  <a:stCxn id="124" idx="1"/>
            <a:endCxn id="62" idx="3"/>
          </p:cNvCxnSpPr>
          <p:nvPr/>
        </p:nvCxnSpPr>
        <p:spPr>
          <a:xfrm flipH="1">
            <a:off x="3817914" y="3370460"/>
            <a:ext cx="565887" cy="155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2ECDD4-7F8E-41AD-A21F-6F5D77FD2D93}"/>
              </a:ext>
            </a:extLst>
          </p:cNvPr>
          <p:cNvGrpSpPr/>
          <p:nvPr/>
        </p:nvGrpSpPr>
        <p:grpSpPr>
          <a:xfrm>
            <a:off x="8047369" y="3363234"/>
            <a:ext cx="997692" cy="831607"/>
            <a:chOff x="8030117" y="3363234"/>
            <a:chExt cx="997692" cy="83160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AF0C5FD-33F1-4B35-8BE5-76C5360B54C3}"/>
                </a:ext>
              </a:extLst>
            </p:cNvPr>
            <p:cNvSpPr/>
            <p:nvPr/>
          </p:nvSpPr>
          <p:spPr>
            <a:xfrm>
              <a:off x="8030117" y="3363234"/>
              <a:ext cx="997692" cy="277593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227AF19-1FA8-4F40-9BDB-F576C2991031}"/>
                </a:ext>
              </a:extLst>
            </p:cNvPr>
            <p:cNvSpPr/>
            <p:nvPr/>
          </p:nvSpPr>
          <p:spPr>
            <a:xfrm>
              <a:off x="8030117" y="3639655"/>
              <a:ext cx="997692" cy="277593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3C95D85-0085-4266-AD99-F247A1102301}"/>
                </a:ext>
              </a:extLst>
            </p:cNvPr>
            <p:cNvSpPr/>
            <p:nvPr/>
          </p:nvSpPr>
          <p:spPr>
            <a:xfrm>
              <a:off x="8030117" y="3917248"/>
              <a:ext cx="997692" cy="277593"/>
            </a:xfrm>
            <a:prstGeom prst="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565033" y="2760305"/>
            <a:ext cx="3769412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2A29E-826D-46CF-AD20-3CD746C3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33" y="3807353"/>
            <a:ext cx="4497854" cy="2449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C90A0-619A-4A48-8269-0D43F5A2E7FC}"/>
              </a:ext>
            </a:extLst>
          </p:cNvPr>
          <p:cNvSpPr txBox="1"/>
          <p:nvPr/>
        </p:nvSpPr>
        <p:spPr>
          <a:xfrm>
            <a:off x="1865905" y="6336249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(Preprocessing)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5519626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648631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325821" y="5629692"/>
            <a:ext cx="1083137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19C52F-96C1-4DF1-B3A9-D401F0167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70"/>
          <a:stretch/>
        </p:blipFill>
        <p:spPr>
          <a:xfrm>
            <a:off x="7240668" y="4204093"/>
            <a:ext cx="3539248" cy="827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47DBD-9EB3-480C-B006-C35E9D303805}"/>
              </a:ext>
            </a:extLst>
          </p:cNvPr>
          <p:cNvSpPr txBox="1"/>
          <p:nvPr/>
        </p:nvSpPr>
        <p:spPr>
          <a:xfrm>
            <a:off x="6648631" y="4962148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&lt;Existing </a:t>
            </a:r>
            <a:r>
              <a:rPr lang="en-US" altLang="ko-KR" dirty="0"/>
              <a:t>Loss&gt;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17037"/>
              </p:ext>
            </p:extLst>
          </p:nvPr>
        </p:nvGraphicFramePr>
        <p:xfrm>
          <a:off x="2167395" y="2769576"/>
          <a:ext cx="7857207" cy="383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48908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135015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073284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38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Model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RMSE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MAE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CF (user-based)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0.9233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0.7321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     CF (item-based)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0.8818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0.6851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0.8425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0.6594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SVD++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0.8328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0.6502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(feature X)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0.8207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0.6457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0.8135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0.6401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      GCMC (+ CX)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0.8070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0.6359</a:t>
                      </a:r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IGMC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0.8051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0.6306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/>
                        <a:t>      IGMC (+ CX)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0.8004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0.6242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2167395" y="5078320"/>
            <a:ext cx="7857207" cy="152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F40C2FA8-8E08-42CC-81D8-EBE276B91580}"/>
              </a:ext>
            </a:extLst>
          </p:cNvPr>
          <p:cNvSpPr txBox="1"/>
          <p:nvPr/>
        </p:nvSpPr>
        <p:spPr>
          <a:xfrm>
            <a:off x="0" y="1212027"/>
            <a:ext cx="12191999" cy="295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methods are better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Ablation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Study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1590290" y="5410738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(GCMC)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271005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There is a limitation to rating-based recommendations.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shows that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 information is a significant feature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possible to improve the performance of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graph-based model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446158-D6C8-427F-B58D-F59E9640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26971"/>
              </p:ext>
            </p:extLst>
          </p:nvPr>
        </p:nvGraphicFramePr>
        <p:xfrm>
          <a:off x="377079" y="3298566"/>
          <a:ext cx="5359402" cy="19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267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56732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93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0.8135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Emotion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0.8098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0.8082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Sentiment, Emotion</a:t>
                      </a:r>
                      <a:endParaRPr lang="ko-KR" alt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0.8070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13" name="Google Shape;299;p8">
            <a:extLst>
              <a:ext uri="{FF2B5EF4-FFF2-40B4-BE49-F238E27FC236}">
                <a16:creationId xmlns:a16="http://schemas.microsoft.com/office/drawing/2014/main" id="{F9F5D3E6-3CC0-4B09-A3BA-ECF72EE14680}"/>
              </a:ext>
            </a:extLst>
          </p:cNvPr>
          <p:cNvSpPr txBox="1"/>
          <p:nvPr/>
        </p:nvSpPr>
        <p:spPr>
          <a:xfrm>
            <a:off x="7668729" y="5410738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(IGMC)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87B97F-7BAA-4ADA-A098-799CC060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63954"/>
              </p:ext>
            </p:extLst>
          </p:nvPr>
        </p:nvGraphicFramePr>
        <p:xfrm>
          <a:off x="6455519" y="3298566"/>
          <a:ext cx="5359402" cy="19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0306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29096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93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Emotion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0.8036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0.8029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Sentiment, Emotion</a:t>
                      </a:r>
                      <a:endParaRPr lang="ko-KR" alt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0.8004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35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RMSE Graph of GCMC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6252181" y="2576946"/>
            <a:ext cx="5841647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1507161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O)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98172" y="2576946"/>
            <a:ext cx="5841649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158397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GCMC design, when there are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more features there are, the better the performance is.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the absence of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more features there are, the worse the performance is.</a:t>
            </a:r>
            <a:endParaRPr lang="en-US" altLang="ko-KR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Google Shape;299;p8">
            <a:extLst>
              <a:ext uri="{FF2B5EF4-FFF2-40B4-BE49-F238E27FC236}">
                <a16:creationId xmlns:a16="http://schemas.microsoft.com/office/drawing/2014/main" id="{A45D14F0-B607-4962-857C-D24618CB6EBF}"/>
              </a:ext>
            </a:extLst>
          </p:cNvPr>
          <p:cNvSpPr txBox="1"/>
          <p:nvPr/>
        </p:nvSpPr>
        <p:spPr>
          <a:xfrm>
            <a:off x="7661172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X)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656453-A3A2-4C51-9F70-89BCFD5886C5}"/>
              </a:ext>
            </a:extLst>
          </p:cNvPr>
          <p:cNvSpPr/>
          <p:nvPr/>
        </p:nvSpPr>
        <p:spPr>
          <a:xfrm>
            <a:off x="4692911" y="3234409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60166-52D7-46A7-83C0-BFF8AF980E36}"/>
              </a:ext>
            </a:extLst>
          </p:cNvPr>
          <p:cNvSpPr/>
          <p:nvPr/>
        </p:nvSpPr>
        <p:spPr>
          <a:xfrm>
            <a:off x="10814101" y="2796102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information can be a significant feature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Because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multi-relational information between users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items,                   CX information can be expected to improve performance in a graph-based method.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reflected in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Experiment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Different Benchmark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 review data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reviews (ratings, text, helpfulness votes)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product metadata (descriptions, category information, price, brand, and image features)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links (also viewed/also bought graphs)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9C604-CECA-4344-AB59-819B2008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7" y="3127485"/>
            <a:ext cx="5127864" cy="36083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C731D2-21CF-4CE2-A8D7-A5FB10FD7E53}"/>
              </a:ext>
            </a:extLst>
          </p:cNvPr>
          <p:cNvSpPr/>
          <p:nvPr/>
        </p:nvSpPr>
        <p:spPr>
          <a:xfrm>
            <a:off x="3532067" y="3474342"/>
            <a:ext cx="5127864" cy="175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1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Psychological feature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rating only has a limited CX scope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 in review,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3310078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IGMC + CX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Adjacent matrices – detail explanation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7314575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47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998704" y="4204056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998704" y="4696499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853021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5116106" y="4459004"/>
            <a:ext cx="8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302A8-4541-42D0-B404-608B75D9CA6F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Sentiment-Guided Scalable Deep Recommender System (SIGIR 2018)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customer feedback about feelings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467031" y="2308683"/>
            <a:ext cx="11257938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467029" y="3969057"/>
            <a:ext cx="11257937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75819</TotalTime>
  <Words>4730</Words>
  <Application>Microsoft Office PowerPoint</Application>
  <PresentationFormat>와이드스크린</PresentationFormat>
  <Paragraphs>1019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맑은 고딕</vt:lpstr>
      <vt:lpstr>Cambria Math</vt:lpstr>
      <vt:lpstr>나눔스퀘어 ExtraBold</vt:lpstr>
      <vt:lpstr>나눔스퀘어 Bold</vt:lpstr>
      <vt:lpstr>바탕</vt:lpstr>
      <vt:lpstr>굴림</vt:lpstr>
      <vt:lpstr>Times New Roman</vt:lpstr>
      <vt:lpstr>Arial</vt:lpstr>
      <vt:lpstr>나눔스퀘어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1547</cp:revision>
  <dcterms:created xsi:type="dcterms:W3CDTF">2018-08-30T11:36:00Z</dcterms:created>
  <dcterms:modified xsi:type="dcterms:W3CDTF">2022-01-15T13:52:32Z</dcterms:modified>
</cp:coreProperties>
</file>